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75a9bd344_0_1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475a9bd344_0_1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475a9bd344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475a9bd344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475a9bd344_0_1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475a9bd344_0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75a9bd344_0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475a9bd344_0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75a9bd344_0_1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475a9bd344_0_1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75a9bd344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75a9bd344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475a9bd344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475a9bd344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475a9bd344_0_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475a9bd344_0_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475a9bd344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475a9bd344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Preisverhandlung am Telefon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390525" y="2690905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>
                <a:solidFill>
                  <a:srgbClr val="666666"/>
                </a:solidFill>
              </a:rPr>
              <a:t>Was Sie stets beachten sollten</a:t>
            </a:r>
            <a:endParaRPr>
              <a:solidFill>
                <a:srgbClr val="666666"/>
              </a:solidFill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750" y="155863"/>
            <a:ext cx="6033099" cy="70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solidFill>
                  <a:srgbClr val="FFFFFF"/>
                </a:solidFill>
              </a:rPr>
              <a:t>5. KRDG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41" name="Google Shape;141;p22"/>
          <p:cNvSpPr txBox="1"/>
          <p:nvPr>
            <p:ph idx="1" type="body"/>
          </p:nvPr>
        </p:nvSpPr>
        <p:spPr>
          <a:xfrm>
            <a:off x="460950" y="182052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200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3000">
                <a:solidFill>
                  <a:srgbClr val="3C78D8"/>
                </a:solidFill>
              </a:rPr>
              <a:t>K</a:t>
            </a:r>
            <a:r>
              <a:rPr lang="de" sz="2400"/>
              <a:t>	Kein</a:t>
            </a:r>
            <a:endParaRPr sz="2400"/>
          </a:p>
          <a:p>
            <a:pPr indent="457200" lvl="0" marL="2743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de" sz="3000">
                <a:solidFill>
                  <a:srgbClr val="3C78D8"/>
                </a:solidFill>
              </a:rPr>
              <a:t>R</a:t>
            </a:r>
            <a:r>
              <a:rPr lang="de" sz="2400"/>
              <a:t>	Rabatt</a:t>
            </a:r>
            <a:endParaRPr sz="2400"/>
          </a:p>
          <a:p>
            <a:pPr indent="457200" lvl="0" marL="2743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de" sz="3000">
                <a:solidFill>
                  <a:srgbClr val="3C78D8"/>
                </a:solidFill>
              </a:rPr>
              <a:t>O</a:t>
            </a:r>
            <a:r>
              <a:rPr lang="de" sz="2400"/>
              <a:t>	ohne</a:t>
            </a:r>
            <a:endParaRPr sz="2400"/>
          </a:p>
          <a:p>
            <a:pPr indent="457200" lvl="0" marL="2743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de" sz="3000">
                <a:solidFill>
                  <a:srgbClr val="3C78D8"/>
                </a:solidFill>
              </a:rPr>
              <a:t>G</a:t>
            </a:r>
            <a:r>
              <a:rPr lang="de" sz="2400"/>
              <a:t>	Gegenleistung</a:t>
            </a:r>
            <a:endParaRPr sz="2400"/>
          </a:p>
        </p:txBody>
      </p:sp>
      <p:pic>
        <p:nvPicPr>
          <p:cNvPr id="142" name="Google Shape;14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750" y="155863"/>
            <a:ext cx="6033099" cy="70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22"/>
          <p:cNvSpPr txBox="1"/>
          <p:nvPr/>
        </p:nvSpPr>
        <p:spPr>
          <a:xfrm>
            <a:off x="5015675" y="2853675"/>
            <a:ext cx="3191700" cy="3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u="sng">
              <a:solidFill>
                <a:srgbClr val="3C78D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/>
          <p:nvPr>
            <p:ph type="title"/>
          </p:nvPr>
        </p:nvSpPr>
        <p:spPr>
          <a:xfrm>
            <a:off x="136350" y="71617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SzPts val="3200"/>
              <a:buAutoNum type="arabicPeriod"/>
            </a:pPr>
            <a:r>
              <a:rPr b="1" lang="de"/>
              <a:t>Vertrauen</a:t>
            </a:r>
            <a:endParaRPr b="1"/>
          </a:p>
        </p:txBody>
      </p:sp>
      <p:sp>
        <p:nvSpPr>
          <p:cNvPr id="75" name="Google Shape;75;p1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3600">
                <a:solidFill>
                  <a:srgbClr val="666666"/>
                </a:solidFill>
              </a:rPr>
              <a:t>Sie selbst 		→ </a:t>
            </a:r>
            <a:r>
              <a:rPr lang="de" sz="3600">
                <a:solidFill>
                  <a:srgbClr val="666666"/>
                </a:solidFill>
              </a:rPr>
              <a:t>3:7 ← 	Kunde</a:t>
            </a:r>
            <a:endParaRPr sz="3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de" sz="3600">
                <a:solidFill>
                  <a:srgbClr val="666666"/>
                </a:solidFill>
              </a:rPr>
              <a:t>Fragen stellen!</a:t>
            </a:r>
            <a:endParaRPr sz="3600">
              <a:solidFill>
                <a:srgbClr val="666666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de" sz="3600">
                <a:solidFill>
                  <a:srgbClr val="666666"/>
                </a:solidFill>
              </a:rPr>
              <a:t>Fragen Sie nach dem Problem hinter dem Problem.</a:t>
            </a:r>
            <a:endParaRPr sz="3600">
              <a:solidFill>
                <a:srgbClr val="666666"/>
              </a:solidFill>
            </a:endParaRPr>
          </a:p>
        </p:txBody>
      </p:sp>
      <p:pic>
        <p:nvPicPr>
          <p:cNvPr id="76" name="Google Shape;7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750" y="155863"/>
            <a:ext cx="6033099" cy="70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5"/>
          <p:cNvSpPr txBox="1"/>
          <p:nvPr>
            <p:ph idx="1" type="body"/>
          </p:nvPr>
        </p:nvSpPr>
        <p:spPr>
          <a:xfrm>
            <a:off x="460950" y="19314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de" sz="2400"/>
              <a:t>Welche Ziele haben Sie?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de" sz="2400"/>
              <a:t>Was sind Ihre Kunden?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de" sz="2400"/>
              <a:t>Was soll passieren was vorher nicht passierte?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de" sz="2400"/>
              <a:t>Was stört Sie an der </a:t>
            </a:r>
            <a:r>
              <a:rPr lang="de" sz="2400"/>
              <a:t>jetzigen</a:t>
            </a:r>
            <a:r>
              <a:rPr lang="de" sz="2400"/>
              <a:t> Situation?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de" sz="2400"/>
              <a:t>Wie viele Besucher wollen Sie?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de" sz="2400"/>
              <a:t>Was haben Sie bisher gemacht?</a:t>
            </a:r>
            <a:endParaRPr sz="2400"/>
          </a:p>
        </p:txBody>
      </p:sp>
      <p:pic>
        <p:nvPicPr>
          <p:cNvPr id="83" name="Google Shape;8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750" y="155863"/>
            <a:ext cx="6033099" cy="70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solidFill>
                  <a:srgbClr val="FFFFFF"/>
                </a:solidFill>
              </a:rPr>
              <a:t>Moment, ich notiere!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89" name="Google Shape;89;p16"/>
          <p:cNvSpPr txBox="1"/>
          <p:nvPr>
            <p:ph idx="1" type="body"/>
          </p:nvPr>
        </p:nvSpPr>
        <p:spPr>
          <a:xfrm>
            <a:off x="460950" y="19314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de" sz="2400"/>
              <a:t>Erste kleine Leistungshäppchen geben!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de" sz="2400"/>
              <a:t>kurze Zusammenfassung geben!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de" sz="2400"/>
              <a:t>Wie klingt das … für Sie?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de" sz="2400"/>
              <a:t>Wäre das was für Sie … ?</a:t>
            </a:r>
            <a:endParaRPr sz="2400"/>
          </a:p>
          <a:p>
            <a:pPr indent="457200" lvl="0" marL="36576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de" sz="3600" u="sng"/>
              <a:t>Lob aussprechen!</a:t>
            </a:r>
            <a:endParaRPr b="1" sz="3600" u="sng"/>
          </a:p>
        </p:txBody>
      </p:sp>
      <p:pic>
        <p:nvPicPr>
          <p:cNvPr id="90" name="Google Shape;9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750" y="155863"/>
            <a:ext cx="6033099" cy="70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7"/>
          <p:cNvSpPr/>
          <p:nvPr/>
        </p:nvSpPr>
        <p:spPr>
          <a:xfrm>
            <a:off x="6097850" y="2882375"/>
            <a:ext cx="2585100" cy="1611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97" name="Google Shape;97;p17"/>
          <p:cNvSpPr txBox="1"/>
          <p:nvPr>
            <p:ph idx="1" type="body"/>
          </p:nvPr>
        </p:nvSpPr>
        <p:spPr>
          <a:xfrm>
            <a:off x="460950" y="19314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→ Und jetzt sage ich Ihnen was das Beste für Sie ist!</a:t>
            </a:r>
            <a:endParaRPr sz="2400"/>
          </a:p>
          <a:p>
            <a:pPr indent="45720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de" sz="2400"/>
              <a:t>→ In Euro umrechnen!</a:t>
            </a:r>
            <a:endParaRPr sz="2400"/>
          </a:p>
          <a:p>
            <a:pPr indent="457200" lvl="0" marL="13716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de" sz="2400"/>
              <a:t>→ Vorteil oder Nachteil?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de" sz="2400" u="sng"/>
              <a:t>Erfolgsbeispiel erzählen! 			</a:t>
            </a:r>
            <a:endParaRPr sz="2400"/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750" y="155863"/>
            <a:ext cx="6033099" cy="70905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 txBox="1"/>
          <p:nvPr/>
        </p:nvSpPr>
        <p:spPr>
          <a:xfrm>
            <a:off x="6147350" y="2882375"/>
            <a:ext cx="2486100" cy="1834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Roboto"/>
              <a:buAutoNum type="arabicPeriod"/>
            </a:pPr>
            <a:r>
              <a:rPr b="1" lang="de" sz="2200">
                <a:latin typeface="Roboto"/>
                <a:ea typeface="Roboto"/>
                <a:cs typeface="Roboto"/>
                <a:sym typeface="Roboto"/>
              </a:rPr>
              <a:t>Schwierigkeit </a:t>
            </a:r>
            <a:endParaRPr b="1" sz="2200"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Roboto"/>
              <a:buAutoNum type="arabicPeriod"/>
            </a:pPr>
            <a:r>
              <a:rPr b="1" lang="de" sz="2200">
                <a:latin typeface="Roboto"/>
                <a:ea typeface="Roboto"/>
                <a:cs typeface="Roboto"/>
                <a:sym typeface="Roboto"/>
              </a:rPr>
              <a:t>fehlgeleitete Erwartung</a:t>
            </a:r>
            <a:endParaRPr b="1" sz="2200"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Roboto"/>
              <a:buAutoNum type="arabicPeriod"/>
            </a:pPr>
            <a:r>
              <a:rPr b="1" lang="de" sz="2200">
                <a:latin typeface="Roboto"/>
                <a:ea typeface="Roboto"/>
                <a:cs typeface="Roboto"/>
                <a:sym typeface="Roboto"/>
              </a:rPr>
              <a:t>Zeitlupe</a:t>
            </a:r>
            <a:endParaRPr b="1" sz="2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solidFill>
                  <a:srgbClr val="FFFFFF"/>
                </a:solidFill>
              </a:rPr>
              <a:t>2. Die Lösung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05" name="Google Shape;105;p18"/>
          <p:cNvSpPr txBox="1"/>
          <p:nvPr>
            <p:ph idx="1" type="body"/>
          </p:nvPr>
        </p:nvSpPr>
        <p:spPr>
          <a:xfrm>
            <a:off x="460950" y="1931450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 algn="l">
              <a:spcBef>
                <a:spcPts val="0"/>
              </a:spcBef>
              <a:spcAft>
                <a:spcPts val="0"/>
              </a:spcAft>
              <a:buSzPts val="3600"/>
              <a:buChar char="-"/>
            </a:pPr>
            <a:r>
              <a:rPr lang="de" sz="2400"/>
              <a:t>in Problemen denken  → das ist jetzt vorbei!</a:t>
            </a:r>
            <a:endParaRPr sz="2400"/>
          </a:p>
        </p:txBody>
      </p:sp>
      <p:pic>
        <p:nvPicPr>
          <p:cNvPr id="106" name="Google Shape;10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750" y="155863"/>
            <a:ext cx="6033099" cy="70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8"/>
          <p:cNvSpPr/>
          <p:nvPr/>
        </p:nvSpPr>
        <p:spPr>
          <a:xfrm>
            <a:off x="297450" y="2751475"/>
            <a:ext cx="2106900" cy="867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2400">
                <a:solidFill>
                  <a:srgbClr val="FFFFFF"/>
                </a:solidFill>
              </a:rPr>
              <a:t>Hölle       erklären!</a:t>
            </a:r>
            <a:endParaRPr b="1" sz="2400">
              <a:solidFill>
                <a:srgbClr val="FFFFFF"/>
              </a:solidFill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3302938" y="2751475"/>
            <a:ext cx="2528400" cy="2188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1800">
                <a:solidFill>
                  <a:srgbClr val="FFFFFF"/>
                </a:solidFill>
              </a:rPr>
              <a:t>Konsequenz daraus ziehen!</a:t>
            </a:r>
            <a:endParaRPr b="1"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1800">
                <a:solidFill>
                  <a:srgbClr val="FFFFFF"/>
                </a:solidFill>
              </a:rPr>
              <a:t>→ Mehr Besucher!</a:t>
            </a:r>
            <a:endParaRPr b="1"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1800">
                <a:solidFill>
                  <a:srgbClr val="FFFFFF"/>
                </a:solidFill>
              </a:rPr>
              <a:t>→ Mehr Umsatz!</a:t>
            </a:r>
            <a:endParaRPr b="1"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1800">
                <a:solidFill>
                  <a:srgbClr val="FFFFFF"/>
                </a:solidFill>
              </a:rPr>
              <a:t>→ Mehr      Conversion!</a:t>
            </a:r>
            <a:endParaRPr b="1" sz="1800">
              <a:solidFill>
                <a:srgbClr val="FFFFFF"/>
              </a:solidFill>
            </a:endParaRPr>
          </a:p>
        </p:txBody>
      </p:sp>
      <p:sp>
        <p:nvSpPr>
          <p:cNvPr id="109" name="Google Shape;109;p18"/>
          <p:cNvSpPr/>
          <p:nvPr/>
        </p:nvSpPr>
        <p:spPr>
          <a:xfrm>
            <a:off x="6729925" y="2852750"/>
            <a:ext cx="2106900" cy="867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2400">
                <a:solidFill>
                  <a:srgbClr val="FFFFFF"/>
                </a:solidFill>
              </a:rPr>
              <a:t>Jetzt bin ich ja da!</a:t>
            </a:r>
            <a:endParaRPr b="1" sz="2400">
              <a:solidFill>
                <a:srgbClr val="FFFFFF"/>
              </a:solidFill>
            </a:endParaRPr>
          </a:p>
        </p:txBody>
      </p:sp>
      <p:sp>
        <p:nvSpPr>
          <p:cNvPr id="110" name="Google Shape;110;p18"/>
          <p:cNvSpPr/>
          <p:nvPr/>
        </p:nvSpPr>
        <p:spPr>
          <a:xfrm>
            <a:off x="2639925" y="3055900"/>
            <a:ext cx="557700" cy="27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8"/>
          <p:cNvSpPr/>
          <p:nvPr/>
        </p:nvSpPr>
        <p:spPr>
          <a:xfrm>
            <a:off x="6001788" y="3048925"/>
            <a:ext cx="557700" cy="2727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solidFill>
                  <a:srgbClr val="FFFFFF"/>
                </a:solidFill>
              </a:rPr>
              <a:t>3</a:t>
            </a:r>
            <a:r>
              <a:rPr b="1" lang="de">
                <a:solidFill>
                  <a:srgbClr val="FFFFFF"/>
                </a:solidFill>
              </a:rPr>
              <a:t>. Der Preis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17" name="Google Shape;117;p19"/>
          <p:cNvSpPr txBox="1"/>
          <p:nvPr>
            <p:ph idx="1" type="body"/>
          </p:nvPr>
        </p:nvSpPr>
        <p:spPr>
          <a:xfrm>
            <a:off x="460950" y="182052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Jetzt sage ich Ihnen, was Sie investieren müssen, um Ihr Ziel … zu erreichen. Sie zahle pro Jahr … ! Ab wann wollen Sie buchen?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de" sz="2400"/>
              <a:t>Kunde muss 3x NEIN sagen, bevor ich nachgebe!  </a:t>
            </a:r>
            <a:endParaRPr sz="2400"/>
          </a:p>
          <a:p>
            <a:pPr indent="457200" lvl="0" marL="41148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b="1" lang="de" sz="2400" u="sng">
                <a:solidFill>
                  <a:srgbClr val="3C78D8"/>
                </a:solidFill>
              </a:rPr>
              <a:t>→ muss kämpfen!</a:t>
            </a:r>
            <a:endParaRPr b="1" sz="2400" u="sng">
              <a:solidFill>
                <a:srgbClr val="3C78D8"/>
              </a:solidFill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de" sz="2400"/>
              <a:t>Wie hoch ist Ihr Budget?			</a:t>
            </a:r>
            <a:r>
              <a:rPr b="1" lang="de" sz="2400" u="sng">
                <a:solidFill>
                  <a:srgbClr val="3C78D8"/>
                </a:solidFill>
              </a:rPr>
              <a:t>→ 20% draufschlagen</a:t>
            </a:r>
            <a:endParaRPr b="1" sz="2400" u="sng">
              <a:solidFill>
                <a:srgbClr val="3C78D8"/>
              </a:solidFill>
            </a:endParaRPr>
          </a:p>
        </p:txBody>
      </p:sp>
      <p:pic>
        <p:nvPicPr>
          <p:cNvPr id="118" name="Google Shape;11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750" y="155863"/>
            <a:ext cx="6033099" cy="70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9"/>
          <p:cNvSpPr txBox="1"/>
          <p:nvPr/>
        </p:nvSpPr>
        <p:spPr>
          <a:xfrm>
            <a:off x="5015675" y="2853675"/>
            <a:ext cx="3191700" cy="3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 sz="2400" u="sng">
                <a:solidFill>
                  <a:srgbClr val="3C78D8"/>
                </a:solidFill>
                <a:latin typeface="Roboto"/>
                <a:ea typeface="Roboto"/>
                <a:cs typeface="Roboto"/>
                <a:sym typeface="Roboto"/>
              </a:rPr>
              <a:t>→ Hand drauf!</a:t>
            </a:r>
            <a:endParaRPr b="1" sz="2400" u="sng">
              <a:solidFill>
                <a:srgbClr val="3C78D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>
                <a:solidFill>
                  <a:srgbClr val="FFFFFF"/>
                </a:solidFill>
              </a:rPr>
              <a:t>4. Verhandlung</a:t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25" name="Google Shape;125;p20"/>
          <p:cNvSpPr txBox="1"/>
          <p:nvPr>
            <p:ph idx="1" type="body"/>
          </p:nvPr>
        </p:nvSpPr>
        <p:spPr>
          <a:xfrm>
            <a:off x="460950" y="182052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de" sz="2400" u="sng"/>
              <a:t>Preis zu hoch:</a:t>
            </a:r>
            <a:endParaRPr sz="2400" u="sng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de" sz="2400"/>
              <a:t>Das ist preiswert, das ist seinen	Preis	wert	. Sie wollen doch nicht das billigste Angebot, sondern das beste Ergebnis!</a:t>
            </a:r>
            <a:endParaRPr sz="2400"/>
          </a:p>
        </p:txBody>
      </p:sp>
      <p:pic>
        <p:nvPicPr>
          <p:cNvPr id="126" name="Google Shape;12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750" y="155863"/>
            <a:ext cx="6033099" cy="70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0"/>
          <p:cNvSpPr txBox="1"/>
          <p:nvPr/>
        </p:nvSpPr>
        <p:spPr>
          <a:xfrm>
            <a:off x="5015675" y="2853675"/>
            <a:ext cx="3191700" cy="3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u="sng">
              <a:solidFill>
                <a:srgbClr val="3C78D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FFFFFF"/>
              </a:solidFill>
            </a:endParaRPr>
          </a:p>
        </p:txBody>
      </p:sp>
      <p:sp>
        <p:nvSpPr>
          <p:cNvPr id="133" name="Google Shape;133;p21"/>
          <p:cNvSpPr txBox="1"/>
          <p:nvPr>
            <p:ph idx="1" type="body"/>
          </p:nvPr>
        </p:nvSpPr>
        <p:spPr>
          <a:xfrm>
            <a:off x="460950" y="182052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2400"/>
              <a:t>2. </a:t>
            </a:r>
            <a:r>
              <a:rPr lang="de" sz="2400" u="sng"/>
              <a:t>Konkurrenz ist billiger:</a:t>
            </a:r>
            <a:endParaRPr sz="2400" u="sng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de" sz="2400"/>
              <a:t>Wie viel denn billiger?	Ich kenne den Mitbewerber nicht, kann mir aber nicht vorstellen, dass er das selbste Fachwissen, Erfolg, Know-How hat wie ich. Sonst können Sie diese Preise nicht haben. 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de" sz="2400"/>
              <a:t>→ nicht billigstes Angebot, sondern bestes Ergebnis</a:t>
            </a:r>
            <a:endParaRPr b="1" sz="2400"/>
          </a:p>
        </p:txBody>
      </p:sp>
      <p:pic>
        <p:nvPicPr>
          <p:cNvPr id="134" name="Google Shape;13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11750" y="155863"/>
            <a:ext cx="6033099" cy="70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1"/>
          <p:cNvSpPr txBox="1"/>
          <p:nvPr/>
        </p:nvSpPr>
        <p:spPr>
          <a:xfrm>
            <a:off x="5015675" y="2853675"/>
            <a:ext cx="3191700" cy="3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 u="sng">
              <a:solidFill>
                <a:srgbClr val="3C78D8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